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3" r:id="rId5"/>
    <p:sldId id="260" r:id="rId6"/>
    <p:sldId id="257" r:id="rId7"/>
    <p:sldId id="259"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3B9BAFA-FF61-45CC-861F-7E5B4946D0D7}" type="datetimeFigureOut">
              <a:rPr lang="en-US" smtClean="0"/>
              <a:pPr/>
              <a:t>4/6/2015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9A0D8641-1BB9-47EF-BAC9-258FDC73E3BE}"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B9BAFA-FF61-45CC-861F-7E5B4946D0D7}" type="datetimeFigureOut">
              <a:rPr lang="en-US" smtClean="0"/>
              <a:pPr/>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0D8641-1BB9-47EF-BAC9-258FDC73E3B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B9BAFA-FF61-45CC-861F-7E5B4946D0D7}" type="datetimeFigureOut">
              <a:rPr lang="en-US" smtClean="0"/>
              <a:pPr/>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0D8641-1BB9-47EF-BAC9-258FDC73E3B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B9BAFA-FF61-45CC-861F-7E5B4946D0D7}" type="datetimeFigureOut">
              <a:rPr lang="en-US" smtClean="0"/>
              <a:pPr/>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0D8641-1BB9-47EF-BAC9-258FDC73E3B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B9BAFA-FF61-45CC-861F-7E5B4946D0D7}" type="datetimeFigureOut">
              <a:rPr lang="en-US" smtClean="0"/>
              <a:pPr/>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9A0D8641-1BB9-47EF-BAC9-258FDC73E3B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B9BAFA-FF61-45CC-861F-7E5B4946D0D7}" type="datetimeFigureOut">
              <a:rPr lang="en-US" smtClean="0"/>
              <a:pPr/>
              <a:t>4/6/2015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0D8641-1BB9-47EF-BAC9-258FDC73E3B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3B9BAFA-FF61-45CC-861F-7E5B4946D0D7}" type="datetimeFigureOut">
              <a:rPr lang="en-US" smtClean="0"/>
              <a:pPr/>
              <a:t>4/6/2015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0D8641-1BB9-47EF-BAC9-258FDC73E3B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B9BAFA-FF61-45CC-861F-7E5B4946D0D7}" type="datetimeFigureOut">
              <a:rPr lang="en-US" smtClean="0"/>
              <a:pPr/>
              <a:t>4/6/2015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0D8641-1BB9-47EF-BAC9-258FDC73E3B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9BAFA-FF61-45CC-861F-7E5B4946D0D7}" type="datetimeFigureOut">
              <a:rPr lang="en-US" smtClean="0"/>
              <a:pPr/>
              <a:t>4/6/2015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0D8641-1BB9-47EF-BAC9-258FDC73E3B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B9BAFA-FF61-45CC-861F-7E5B4946D0D7}" type="datetimeFigureOut">
              <a:rPr lang="en-US" smtClean="0"/>
              <a:pPr/>
              <a:t>4/6/2015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0D8641-1BB9-47EF-BAC9-258FDC73E3B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B9BAFA-FF61-45CC-861F-7E5B4946D0D7}" type="datetimeFigureOut">
              <a:rPr lang="en-US" smtClean="0"/>
              <a:pPr/>
              <a:t>4/6/2015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0D8641-1BB9-47EF-BAC9-258FDC73E3B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3B9BAFA-FF61-45CC-861F-7E5B4946D0D7}" type="datetimeFigureOut">
              <a:rPr lang="en-US" smtClean="0"/>
              <a:pPr/>
              <a:t>4/6/2015</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A0D8641-1BB9-47EF-BAC9-258FDC73E3B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onografias.com/trabajos/aztecas/aztecas.s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onografias.com/trabajos15/fundamento-ontologico/fundamento-ontologico.shtml" TargetMode="External"/><Relationship Id="rId7" Type="http://schemas.openxmlformats.org/officeDocument/2006/relationships/hyperlink" Target="http://www.monografias.com/trabajos12/elorigest/elorigest.shtml" TargetMode="External"/><Relationship Id="rId2" Type="http://schemas.openxmlformats.org/officeDocument/2006/relationships/hyperlink" Target="http://www.monografias.com/trabajos7/sipro/sipro.shtml" TargetMode="External"/><Relationship Id="rId1" Type="http://schemas.openxmlformats.org/officeDocument/2006/relationships/slideLayout" Target="../slideLayouts/slideLayout7.xml"/><Relationship Id="rId6" Type="http://schemas.openxmlformats.org/officeDocument/2006/relationships/hyperlink" Target="http://www.monografias.com/trabajos38/fiebre/fiebre.shtml" TargetMode="External"/><Relationship Id="rId5" Type="http://schemas.openxmlformats.org/officeDocument/2006/relationships/hyperlink" Target="http://www.monografias.com/trabajos11/lamujer/lamujer.shtml" TargetMode="External"/><Relationship Id="rId4" Type="http://schemas.openxmlformats.org/officeDocument/2006/relationships/hyperlink" Target="http://www.viajeros.com/hotele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85800"/>
            <a:ext cx="7772400" cy="1470025"/>
          </a:xfrm>
        </p:spPr>
        <p:txBody>
          <a:bodyPr>
            <a:normAutofit/>
          </a:bodyPr>
          <a:lstStyle/>
          <a:p>
            <a:r>
              <a:rPr lang="en-US" sz="4800" dirty="0" smtClean="0">
                <a:ln>
                  <a:solidFill>
                    <a:schemeClr val="tx1"/>
                  </a:solidFill>
                </a:ln>
                <a:solidFill>
                  <a:schemeClr val="bg1"/>
                </a:solidFill>
                <a:effectLst>
                  <a:outerShdw blurRad="38100" dist="38100" dir="2700000" algn="tl">
                    <a:srgbClr val="000000">
                      <a:alpha val="43137"/>
                    </a:srgbClr>
                  </a:outerShdw>
                </a:effectLst>
                <a:latin typeface="Aharoni" pitchFamily="2" charset="-79"/>
                <a:cs typeface="Aharoni" pitchFamily="2" charset="-79"/>
              </a:rPr>
              <a:t>La noche boca arriba</a:t>
            </a:r>
            <a:endParaRPr lang="en-US" sz="4800" dirty="0">
              <a:ln>
                <a:solidFill>
                  <a:schemeClr val="tx1"/>
                </a:solidFill>
              </a:ln>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Subtitle 2"/>
          <p:cNvSpPr>
            <a:spLocks noGrp="1"/>
          </p:cNvSpPr>
          <p:nvPr>
            <p:ph type="subTitle" idx="1"/>
          </p:nvPr>
        </p:nvSpPr>
        <p:spPr>
          <a:xfrm>
            <a:off x="2514600" y="4343400"/>
            <a:ext cx="6400800" cy="1752600"/>
          </a:xfrm>
        </p:spPr>
        <p:txBody>
          <a:bodyPr/>
          <a:lstStyle/>
          <a:p>
            <a:pPr algn="r"/>
            <a:r>
              <a:rPr lang="en-US" dirty="0" smtClean="0">
                <a:solidFill>
                  <a:schemeClr val="bg1"/>
                </a:solidFill>
              </a:rPr>
              <a:t>LA NOCHE BOCA ARRIBA</a:t>
            </a:r>
            <a:endParaRPr lang="en-US" dirty="0" smtClean="0">
              <a:solidFill>
                <a:schemeClr val="bg1"/>
              </a:solidFill>
            </a:endParaRPr>
          </a:p>
          <a:p>
            <a:pPr algn="r"/>
            <a:r>
              <a:rPr lang="en-US" dirty="0" smtClean="0">
                <a:solidFill>
                  <a:schemeClr val="bg1"/>
                </a:solidFill>
              </a:rPr>
              <a:t>JULIO CORTAZAR</a:t>
            </a:r>
            <a:endParaRPr lang="en-US"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2855913"/>
            <a:ext cx="8229600" cy="1146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533400" y="1143000"/>
            <a:ext cx="8153400" cy="1323439"/>
          </a:xfrm>
          <a:prstGeom prst="rect">
            <a:avLst/>
          </a:prstGeom>
        </p:spPr>
        <p:txBody>
          <a:bodyPr wrap="square">
            <a:spAutoFit/>
          </a:bodyPr>
          <a:lstStyle/>
          <a:p>
            <a:r>
              <a:rPr lang="es-CO" sz="4000" dirty="0" smtClean="0"/>
              <a:t>LA NOCHE BOCA ARRIBA</a:t>
            </a:r>
          </a:p>
          <a:p>
            <a:r>
              <a:rPr lang="es-CO" sz="4000" dirty="0" smtClean="0"/>
              <a:t> </a:t>
            </a:r>
            <a:r>
              <a:rPr lang="es-CO" sz="4000" dirty="0" smtClean="0"/>
              <a:t>    DE JULIO CORTAZAR</a:t>
            </a:r>
            <a:endParaRPr lang="es-CO" sz="4000" dirty="0"/>
          </a:p>
        </p:txBody>
      </p:sp>
      <p:sp>
        <p:nvSpPr>
          <p:cNvPr id="6" name="Rectangle 5"/>
          <p:cNvSpPr/>
          <p:nvPr/>
        </p:nvSpPr>
        <p:spPr>
          <a:xfrm>
            <a:off x="533400" y="2828836"/>
            <a:ext cx="8305800" cy="3170099"/>
          </a:xfrm>
          <a:prstGeom prst="rect">
            <a:avLst/>
          </a:prstGeom>
        </p:spPr>
        <p:txBody>
          <a:bodyPr wrap="square">
            <a:spAutoFit/>
          </a:bodyPr>
          <a:lstStyle/>
          <a:p>
            <a:pPr>
              <a:buNone/>
            </a:pPr>
            <a:r>
              <a:rPr lang="es-CO" sz="4000" b="1" dirty="0" smtClean="0"/>
              <a:t>El titulo del cuento "La noche boca arriba" alude a la posición en la cual se encontraban las victimas de los sacrificios aztecas en la guerra florida. </a:t>
            </a:r>
            <a:endParaRPr lang="es-CO" sz="4000" b="1" dirty="0" smtClean="0"/>
          </a:p>
        </p:txBody>
      </p:sp>
    </p:spTree>
    <p:extLst>
      <p:ext uri="{BB962C8B-B14F-4D97-AF65-F5344CB8AC3E}">
        <p14:creationId xmlns:p14="http://schemas.microsoft.com/office/powerpoint/2010/main" xmlns="" val="3122969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75000"/>
            </a:schemeClr>
          </a:fgClr>
          <a:bgClr>
            <a:srgbClr val="002060"/>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a:solidFill>
                    <a:schemeClr val="tx1"/>
                  </a:solidFill>
                </a:ln>
                <a:solidFill>
                  <a:schemeClr val="bg1"/>
                </a:solidFill>
                <a:latin typeface="Aharoni" pitchFamily="2" charset="-79"/>
                <a:cs typeface="Aharoni" pitchFamily="2" charset="-79"/>
              </a:rPr>
              <a:t>Julio Cortazar</a:t>
            </a:r>
            <a:endParaRPr lang="en-US" dirty="0">
              <a:ln>
                <a:solidFill>
                  <a:schemeClr val="tx1"/>
                </a:solidFill>
              </a:ln>
              <a:solidFill>
                <a:schemeClr val="bg1"/>
              </a:solidFill>
              <a:latin typeface="Aharoni" pitchFamily="2" charset="-79"/>
              <a:cs typeface="Aharoni" pitchFamily="2" charset="-79"/>
            </a:endParaRPr>
          </a:p>
        </p:txBody>
      </p:sp>
      <p:sp>
        <p:nvSpPr>
          <p:cNvPr id="3" name="Content Placeholder 2"/>
          <p:cNvSpPr>
            <a:spLocks noGrp="1"/>
          </p:cNvSpPr>
          <p:nvPr>
            <p:ph idx="1"/>
          </p:nvPr>
        </p:nvSpPr>
        <p:spPr>
          <a:xfrm>
            <a:off x="457200" y="1143000"/>
            <a:ext cx="4648200" cy="4983163"/>
          </a:xfrm>
        </p:spPr>
        <p:txBody>
          <a:bodyPr>
            <a:normAutofit/>
          </a:bodyPr>
          <a:lstStyle/>
          <a:p>
            <a:pPr marL="0" indent="0" algn="ctr">
              <a:buNone/>
            </a:pPr>
            <a:r>
              <a:rPr lang="es-ES" b="1" dirty="0" smtClean="0"/>
              <a:t>Julio Cortázar</a:t>
            </a:r>
          </a:p>
          <a:p>
            <a:pPr marL="0" indent="0" algn="ctr">
              <a:buNone/>
            </a:pPr>
            <a:r>
              <a:rPr lang="es-ES" b="1" dirty="0" smtClean="0"/>
              <a:t>Argentina</a:t>
            </a:r>
          </a:p>
          <a:p>
            <a:pPr marL="0" indent="0" algn="ctr">
              <a:buNone/>
            </a:pPr>
            <a:r>
              <a:rPr lang="es-ES" b="1" dirty="0" smtClean="0"/>
              <a:t>Nace en Bruselas en 1914</a:t>
            </a:r>
          </a:p>
          <a:p>
            <a:pPr marL="0" indent="0" algn="ctr">
              <a:buNone/>
            </a:pPr>
            <a:r>
              <a:rPr lang="es-ES" b="1" dirty="0" smtClean="0"/>
              <a:t>Vive exiliado en Paris durante muchos años.</a:t>
            </a:r>
          </a:p>
          <a:p>
            <a:pPr marL="0" indent="0" algn="ctr">
              <a:buNone/>
            </a:pPr>
            <a:r>
              <a:rPr lang="es-ES" b="1" dirty="0" smtClean="0"/>
              <a:t>Lucha contra Pinochet en Chile.</a:t>
            </a:r>
            <a:endParaRPr lang="es-ES" b="1" dirty="0" smtClean="0"/>
          </a:p>
          <a:p>
            <a:pPr marL="0" indent="0" algn="ctr">
              <a:buNone/>
            </a:pPr>
            <a:r>
              <a:rPr lang="es-ES" b="1" dirty="0" smtClean="0"/>
              <a:t>Ayuda a Castro y a los Sandinistas en Nicaragua.</a:t>
            </a:r>
            <a:endParaRPr lang="es-ES" b="1" dirty="0" smtClean="0"/>
          </a:p>
          <a:p>
            <a:pPr marL="0" indent="0" algn="ctr">
              <a:buNone/>
            </a:pPr>
            <a:r>
              <a:rPr lang="es-ES" b="1" dirty="0" smtClean="0"/>
              <a:t>Muere en Paris en 1984</a:t>
            </a:r>
          </a:p>
          <a:p>
            <a:pPr marL="0" indent="0" algn="ctr">
              <a:buNone/>
            </a:pPr>
            <a:endParaRPr lang="en-US" dirty="0" smtClean="0"/>
          </a:p>
          <a:p>
            <a:pPr marL="0" indent="0" algn="ctr">
              <a:buNone/>
            </a:pPr>
            <a:endParaRPr lang="en-US" b="1"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78582" y="1371600"/>
            <a:ext cx="3429000" cy="460268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730322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143000"/>
          </a:xfrm>
        </p:spPr>
        <p:txBody>
          <a:bodyPr/>
          <a:lstStyle/>
          <a:p>
            <a:r>
              <a:rPr lang="es-CO"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Época</a:t>
            </a:r>
            <a:r>
              <a:rPr lang="en-US"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 y Movimiento literario</a:t>
            </a:r>
            <a:endParaRPr lang="en-US"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Content Placeholder 2"/>
          <p:cNvSpPr>
            <a:spLocks noGrp="1"/>
          </p:cNvSpPr>
          <p:nvPr>
            <p:ph idx="1"/>
          </p:nvPr>
        </p:nvSpPr>
        <p:spPr>
          <a:xfrm>
            <a:off x="228600" y="4114800"/>
            <a:ext cx="8229600" cy="2514600"/>
          </a:xfrm>
        </p:spPr>
        <p:txBody>
          <a:bodyPr/>
          <a:lstStyle/>
          <a:p>
            <a:pPr marL="0" indent="0" algn="ctr">
              <a:buNone/>
            </a:pPr>
            <a:r>
              <a:rPr lang="en-US" dirty="0" smtClean="0">
                <a:ln>
                  <a:solidFill>
                    <a:schemeClr val="tx1"/>
                  </a:solidFill>
                </a:ln>
                <a:solidFill>
                  <a:schemeClr val="bg1"/>
                </a:solidFill>
                <a:latin typeface="Aharoni" pitchFamily="2" charset="-79"/>
                <a:cs typeface="Aharoni" pitchFamily="2" charset="-79"/>
              </a:rPr>
              <a:t>Julio Cortazar pertenece al realismo magico. Siglo xx.</a:t>
            </a:r>
            <a:endParaRPr lang="en-US" dirty="0">
              <a:ln>
                <a:solidFill>
                  <a:schemeClr val="tx1"/>
                </a:solidFill>
              </a:ln>
              <a:solidFill>
                <a:schemeClr val="bg1"/>
              </a:solidFill>
              <a:latin typeface="Aharoni" pitchFamily="2" charset="-79"/>
              <a:cs typeface="Aharoni" pitchFamily="2" charset="-79"/>
            </a:endParaRPr>
          </a:p>
        </p:txBody>
      </p:sp>
      <p:sp>
        <p:nvSpPr>
          <p:cNvPr id="4" name="Rectangle 3"/>
          <p:cNvSpPr/>
          <p:nvPr/>
        </p:nvSpPr>
        <p:spPr>
          <a:xfrm>
            <a:off x="0" y="4211122"/>
            <a:ext cx="9144000" cy="3077766"/>
          </a:xfrm>
          <a:prstGeom prst="rect">
            <a:avLst/>
          </a:prstGeom>
        </p:spPr>
        <p:txBody>
          <a:bodyPr wrap="square">
            <a:spAutoFit/>
          </a:bodyPr>
          <a:lstStyle/>
          <a:p>
            <a:r>
              <a:rPr lang="es-CO" sz="2800" b="1" dirty="0" smtClean="0">
                <a:solidFill>
                  <a:schemeClr val="accent4">
                    <a:lumMod val="50000"/>
                  </a:schemeClr>
                </a:solidFill>
              </a:rPr>
              <a:t>transcurre en </a:t>
            </a:r>
            <a:r>
              <a:rPr lang="es-CO" sz="2800" b="1" dirty="0" smtClean="0"/>
              <a:t>la guerra florida</a:t>
            </a:r>
            <a:r>
              <a:rPr lang="es-CO" sz="2800" b="1" dirty="0" smtClean="0">
                <a:solidFill>
                  <a:schemeClr val="accent4">
                    <a:lumMod val="50000"/>
                  </a:schemeClr>
                </a:solidFill>
              </a:rPr>
              <a:t>, era costumbre de los </a:t>
            </a:r>
            <a:r>
              <a:rPr lang="es-CO" sz="2800" b="1" dirty="0" smtClean="0">
                <a:solidFill>
                  <a:schemeClr val="accent4">
                    <a:lumMod val="50000"/>
                  </a:schemeClr>
                </a:solidFill>
                <a:hlinkClick r:id="rId3"/>
              </a:rPr>
              <a:t>aztecas</a:t>
            </a:r>
            <a:r>
              <a:rPr lang="es-CO" sz="2800" b="1" dirty="0" smtClean="0">
                <a:solidFill>
                  <a:schemeClr val="accent4">
                    <a:lumMod val="50000"/>
                  </a:schemeClr>
                </a:solidFill>
              </a:rPr>
              <a:t> proveer prisioneros para los sacrificios que les hacían a sus dioses, en este cuento el personaje principal es un indio mexicano perseguido por una tribu enemiga, los </a:t>
            </a:r>
            <a:r>
              <a:rPr lang="es-CO" sz="2800" b="1" dirty="0" err="1" smtClean="0">
                <a:solidFill>
                  <a:schemeClr val="accent4">
                    <a:lumMod val="50000"/>
                  </a:schemeClr>
                </a:solidFill>
              </a:rPr>
              <a:t>motecas</a:t>
            </a:r>
            <a:r>
              <a:rPr lang="es-CO" sz="2800" b="1" dirty="0" smtClean="0">
                <a:solidFill>
                  <a:schemeClr val="accent4">
                    <a:lumMod val="50000"/>
                  </a:schemeClr>
                </a:solidFill>
              </a:rPr>
              <a:t>.</a:t>
            </a:r>
            <a:r>
              <a:rPr lang="es-CO" dirty="0" smtClean="0">
                <a:solidFill>
                  <a:schemeClr val="bg1"/>
                </a:solidFill>
              </a:rPr>
              <a:t/>
            </a:r>
            <a:br>
              <a:rPr lang="es-CO" dirty="0" smtClean="0">
                <a:solidFill>
                  <a:schemeClr val="bg1"/>
                </a:solidFill>
              </a:rPr>
            </a:br>
            <a:r>
              <a:rPr lang="es-CO" dirty="0" smtClean="0">
                <a:solidFill>
                  <a:schemeClr val="bg1"/>
                </a:solidFill>
              </a:rPr>
              <a:t/>
            </a:r>
            <a:br>
              <a:rPr lang="es-CO" dirty="0" smtClean="0">
                <a:solidFill>
                  <a:schemeClr val="bg1"/>
                </a:solidFill>
              </a:rPr>
            </a:br>
            <a:r>
              <a:rPr lang="es-CO" dirty="0" smtClean="0">
                <a:solidFill>
                  <a:schemeClr val="bg1"/>
                </a:solidFill>
              </a:rPr>
              <a:t/>
            </a:r>
            <a:br>
              <a:rPr lang="es-CO" dirty="0" smtClean="0">
                <a:solidFill>
                  <a:schemeClr val="bg1"/>
                </a:solidFill>
              </a:rPr>
            </a:br>
            <a:endParaRPr lang="es-CO" dirty="0">
              <a:solidFill>
                <a:schemeClr val="bg1"/>
              </a:solidFill>
            </a:endParaRPr>
          </a:p>
        </p:txBody>
      </p:sp>
    </p:spTree>
    <p:extLst>
      <p:ext uri="{BB962C8B-B14F-4D97-AF65-F5344CB8AC3E}">
        <p14:creationId xmlns:p14="http://schemas.microsoft.com/office/powerpoint/2010/main" xmlns="" val="1330656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458200" cy="7386638"/>
          </a:xfrm>
          <a:prstGeom prst="rect">
            <a:avLst/>
          </a:prstGeom>
        </p:spPr>
        <p:txBody>
          <a:bodyPr wrap="square">
            <a:spAutoFit/>
          </a:bodyPr>
          <a:lstStyle/>
          <a:p>
            <a:r>
              <a:rPr lang="es-CO" sz="3600" b="1" dirty="0" smtClean="0">
                <a:hlinkClick r:id="rId2"/>
              </a:rPr>
              <a:t>Síntesis</a:t>
            </a:r>
            <a:r>
              <a:rPr lang="es-CO" sz="3600" b="1" dirty="0" smtClean="0"/>
              <a:t> del cuento</a:t>
            </a:r>
            <a:endParaRPr lang="es-CO" sz="3600" dirty="0" smtClean="0"/>
          </a:p>
          <a:p>
            <a:r>
              <a:rPr lang="es-CO" sz="2400" dirty="0" smtClean="0"/>
              <a:t>En "La noche boca arriba" se describen dos </a:t>
            </a:r>
            <a:r>
              <a:rPr lang="es-CO" sz="2400" dirty="0" smtClean="0"/>
              <a:t>historias </a:t>
            </a:r>
            <a:r>
              <a:rPr lang="es-CO" sz="2400" dirty="0" smtClean="0"/>
              <a:t>simultáneamente.</a:t>
            </a:r>
            <a:br>
              <a:rPr lang="es-CO" sz="2400" dirty="0" smtClean="0"/>
            </a:br>
            <a:r>
              <a:rPr lang="es-CO" sz="2400" dirty="0" smtClean="0"/>
              <a:t>La primera describe como un </a:t>
            </a:r>
            <a:r>
              <a:rPr lang="es-CO" sz="2400" dirty="0" smtClean="0">
                <a:hlinkClick r:id="rId3"/>
              </a:rPr>
              <a:t>hombre</a:t>
            </a:r>
            <a:r>
              <a:rPr lang="es-CO" sz="2400" dirty="0" smtClean="0"/>
              <a:t> sale de un </a:t>
            </a:r>
            <a:r>
              <a:rPr lang="es-CO" sz="2400" dirty="0" smtClean="0">
                <a:hlinkClick r:id="rId4"/>
              </a:rPr>
              <a:t>hotel</a:t>
            </a:r>
            <a:r>
              <a:rPr lang="es-CO" sz="2400" dirty="0" smtClean="0"/>
              <a:t> conduciendo su moto, mientras conduce observa edificios y casas. De repente, una </a:t>
            </a:r>
            <a:r>
              <a:rPr lang="es-CO" sz="2400" dirty="0" smtClean="0">
                <a:hlinkClick r:id="rId5"/>
              </a:rPr>
              <a:t>mujer</a:t>
            </a:r>
            <a:r>
              <a:rPr lang="es-CO" sz="2400" dirty="0" smtClean="0"/>
              <a:t> se cruza en su camino, tienen un accidente y el se destroza un brazo, pierde el sentido y al salir del desmayo, se encuentra ingresando en un hospital. Lo han vendado y está en una cama con </a:t>
            </a:r>
            <a:r>
              <a:rPr lang="es-CO" sz="2400" dirty="0" smtClean="0">
                <a:hlinkClick r:id="rId6"/>
              </a:rPr>
              <a:t>fiebre</a:t>
            </a:r>
            <a:r>
              <a:rPr lang="es-CO" sz="2400" dirty="0" smtClean="0"/>
              <a:t> en un </a:t>
            </a:r>
            <a:r>
              <a:rPr lang="es-CO" sz="2400" dirty="0" smtClean="0">
                <a:hlinkClick r:id="rId7"/>
              </a:rPr>
              <a:t>estado</a:t>
            </a:r>
            <a:r>
              <a:rPr lang="es-CO" sz="2400" dirty="0" smtClean="0"/>
              <a:t> de sopor, como consecuencia del accidente y de los medicamentos; entonces, se adormece y tiene un sueño. Sueña curiosamente que es un indio mexicano de la época azteca, que esta perdido entre la ciénagas y se siente perseguido por una tribu enemiga que lo quieren sacrificar. Se despierta repetidas veces al principio aliviado pero luego confundido, las ultimas veces tratando de evitar esa pesadilla hasta que descubre que el sueño en verdad era la realidad.</a:t>
            </a:r>
          </a:p>
          <a:p>
            <a:r>
              <a:rPr lang="es-CO" dirty="0" smtClean="0"/>
              <a:t/>
            </a:r>
            <a:br>
              <a:rPr lang="es-CO" dirty="0" smtClean="0"/>
            </a:br>
            <a:r>
              <a:rPr lang="es-CO" dirty="0" smtClean="0"/>
              <a:t/>
            </a:r>
            <a:br>
              <a:rPr lang="es-CO" dirty="0" smtClean="0"/>
            </a:br>
            <a:endParaRPr lang="es-C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6000"/>
            <a:lum/>
          </a:blip>
          <a:srcRect/>
          <a:stretch>
            <a:fillRect l="-10000" r="-10000"/>
          </a:stretch>
        </a:blipFill>
        <a:effectLst/>
      </p:bgPr>
    </p:bg>
    <p:spTree>
      <p:nvGrpSpPr>
        <p:cNvPr id="1" name=""/>
        <p:cNvGrpSpPr/>
        <p:nvPr/>
      </p:nvGrpSpPr>
      <p:grpSpPr>
        <a:xfrm>
          <a:off x="0" y="0"/>
          <a:ext cx="0" cy="0"/>
          <a:chOff x="0" y="0"/>
          <a:chExt cx="0" cy="0"/>
        </a:xfrm>
      </p:grpSpPr>
      <p:sp>
        <p:nvSpPr>
          <p:cNvPr id="4" name="TextBox 3"/>
          <p:cNvSpPr txBox="1"/>
          <p:nvPr/>
        </p:nvSpPr>
        <p:spPr>
          <a:xfrm>
            <a:off x="2819400" y="489466"/>
            <a:ext cx="4191000" cy="769441"/>
          </a:xfrm>
          <a:prstGeom prst="rect">
            <a:avLst/>
          </a:prstGeom>
          <a:noFill/>
        </p:spPr>
        <p:txBody>
          <a:bodyPr wrap="square" rtlCol="0">
            <a:spAutoFit/>
          </a:bodyPr>
          <a:lstStyle/>
          <a:p>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Resumen</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5" name="Rectangle 4"/>
          <p:cNvSpPr/>
          <p:nvPr/>
        </p:nvSpPr>
        <p:spPr>
          <a:xfrm>
            <a:off x="685800" y="1166843"/>
            <a:ext cx="7848600" cy="5847755"/>
          </a:xfrm>
          <a:prstGeom prst="rect">
            <a:avLst/>
          </a:prstGeom>
        </p:spPr>
        <p:txBody>
          <a:bodyPr wrap="square">
            <a:spAutoFit/>
          </a:bodyPr>
          <a:lstStyle/>
          <a:p>
            <a:r>
              <a:rPr lang="es-CO" sz="3200" dirty="0" smtClean="0"/>
              <a:t>La segunda historia se intercala con la primera por que es el supuesto sueño. Describe un episodio de la </a:t>
            </a:r>
            <a:r>
              <a:rPr lang="es-CO" sz="3200" dirty="0" smtClean="0"/>
              <a:t>guerra </a:t>
            </a:r>
            <a:r>
              <a:rPr lang="es-CO" sz="3200" dirty="0" smtClean="0"/>
              <a:t>florida en donde un indio azteca es perseguido por una tribu enemiga, los </a:t>
            </a:r>
            <a:r>
              <a:rPr lang="es-CO" sz="3200" dirty="0" err="1" smtClean="0"/>
              <a:t>motecas</a:t>
            </a:r>
            <a:r>
              <a:rPr lang="es-CO" sz="3200" dirty="0" smtClean="0"/>
              <a:t>, aunque el huye y lucha por su vida, al final es capturado, atacado y arrastrado hacia la gran pirámide. Allí un sacerdote lo espera con un puñal, para sacrificarlo ya que este era un rito de esta tribu.</a:t>
            </a:r>
          </a:p>
          <a:p>
            <a:r>
              <a:rPr lang="es-CO" dirty="0" smtClean="0"/>
              <a:t/>
            </a:r>
            <a:br>
              <a:rPr lang="es-CO" dirty="0" smtClean="0"/>
            </a:br>
            <a:r>
              <a:rPr lang="es-CO" dirty="0" smtClean="0"/>
              <a:t/>
            </a:r>
            <a:br>
              <a:rPr lang="es-CO" dirty="0" smtClean="0"/>
            </a:br>
            <a:endParaRPr lang="es-CO" dirty="0"/>
          </a:p>
        </p:txBody>
      </p:sp>
    </p:spTree>
    <p:extLst>
      <p:ext uri="{BB962C8B-B14F-4D97-AF65-F5344CB8AC3E}">
        <p14:creationId xmlns:p14="http://schemas.microsoft.com/office/powerpoint/2010/main" xmlns="" val="1808115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7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5638800" cy="762000"/>
          </a:xfrm>
        </p:spPr>
        <p:txBody>
          <a:bodyPr>
            <a:noAutofit/>
          </a:bodyPr>
          <a:lstStyle/>
          <a:p>
            <a:r>
              <a:rPr lang="es-ES" sz="4000" b="1" dirty="0">
                <a:ln w="3175">
                  <a:solidFill>
                    <a:schemeClr val="tx1"/>
                  </a:solidFill>
                </a:ln>
                <a:solidFill>
                  <a:schemeClr val="bg1"/>
                </a:solidFill>
                <a:effectLst>
                  <a:outerShdw blurRad="38100" dist="38100" dir="2700000" algn="tl">
                    <a:srgbClr val="000000">
                      <a:alpha val="43137"/>
                    </a:srgbClr>
                  </a:outerShdw>
                </a:effectLst>
                <a:latin typeface="Aharoni" pitchFamily="2" charset="-79"/>
                <a:cs typeface="Aharoni" pitchFamily="2" charset="-79"/>
              </a:rPr>
              <a:t>Personajes</a:t>
            </a:r>
            <a:r>
              <a:rPr lang="es-ES" sz="1800" b="1" dirty="0"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t/>
            </a:r>
            <a:br>
              <a:rPr lang="es-ES" sz="1800" b="1" dirty="0" smtClean="0">
                <a:ln w="3175">
                  <a:solidFill>
                    <a:schemeClr val="tx1"/>
                  </a:solidFill>
                </a:ln>
                <a:solidFill>
                  <a:schemeClr val="bg1"/>
                </a:solidFill>
                <a:effectLst>
                  <a:outerShdw blurRad="38100" dist="38100" dir="2700000" algn="tl">
                    <a:srgbClr val="000000">
                      <a:alpha val="43137"/>
                    </a:srgbClr>
                  </a:outerShdw>
                </a:effectLst>
                <a:latin typeface="Arial Black" pitchFamily="34" charset="0"/>
              </a:rPr>
            </a:br>
            <a:endParaRPr lang="en-US" sz="1800" b="1" dirty="0">
              <a:ln w="3175">
                <a:solidFill>
                  <a:schemeClr val="tx1"/>
                </a:solidFill>
              </a:ln>
              <a:solidFill>
                <a:schemeClr val="bg1"/>
              </a:solidFill>
              <a:effectLst>
                <a:outerShdw blurRad="38100" dist="38100" dir="2700000" algn="tl">
                  <a:srgbClr val="000000">
                    <a:alpha val="43137"/>
                  </a:srgbClr>
                </a:outerShdw>
              </a:effectLst>
              <a:latin typeface="Arial Black"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282092"/>
            <a:ext cx="8305800" cy="64251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3972737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bg1"/>
                </a:solidFill>
                <a:latin typeface="Aharoni" pitchFamily="2" charset="-79"/>
                <a:cs typeface="Aharoni" pitchFamily="2" charset="-79"/>
              </a:rPr>
              <a:t>Temas</a:t>
            </a:r>
            <a:r>
              <a:rPr lang="en-US" sz="6000" dirty="0">
                <a:solidFill>
                  <a:schemeClr val="bg1"/>
                </a:solidFill>
                <a:latin typeface="Aharoni" pitchFamily="2" charset="-79"/>
                <a:cs typeface="Aharoni" pitchFamily="2" charset="-79"/>
              </a:rPr>
              <a:t> </a:t>
            </a:r>
            <a:r>
              <a:rPr lang="en-US" sz="6000" dirty="0" smtClean="0">
                <a:solidFill>
                  <a:schemeClr val="bg1"/>
                </a:solidFill>
                <a:latin typeface="Aharoni" pitchFamily="2" charset="-79"/>
                <a:cs typeface="Aharoni" pitchFamily="2" charset="-79"/>
              </a:rPr>
              <a:t>y tono</a:t>
            </a:r>
            <a:endParaRPr lang="en-US" sz="6000" dirty="0">
              <a:solidFill>
                <a:schemeClr val="bg1"/>
              </a:solidFill>
              <a:latin typeface="Aharoni" pitchFamily="2" charset="-79"/>
              <a:cs typeface="Aharoni" pitchFamily="2" charset="-79"/>
            </a:endParaRPr>
          </a:p>
        </p:txBody>
      </p:sp>
      <p:sp>
        <p:nvSpPr>
          <p:cNvPr id="5" name="Rectangle 4"/>
          <p:cNvSpPr/>
          <p:nvPr/>
        </p:nvSpPr>
        <p:spPr>
          <a:xfrm>
            <a:off x="228600" y="1219200"/>
            <a:ext cx="8763000" cy="923330"/>
          </a:xfrm>
          <a:prstGeom prst="rect">
            <a:avLst/>
          </a:prstGeom>
        </p:spPr>
        <p:txBody>
          <a:bodyPr wrap="square">
            <a:spAutoFit/>
          </a:bodyPr>
          <a:lstStyle/>
          <a:p>
            <a:r>
              <a:rPr lang="es-CO" dirty="0" smtClean="0"/>
              <a:t/>
            </a:r>
            <a:br>
              <a:rPr lang="es-CO" dirty="0" smtClean="0"/>
            </a:br>
            <a:r>
              <a:rPr lang="es-CO" dirty="0" smtClean="0"/>
              <a:t/>
            </a:r>
            <a:br>
              <a:rPr lang="es-CO" dirty="0" smtClean="0"/>
            </a:br>
            <a:endParaRPr lang="es-CO" dirty="0"/>
          </a:p>
        </p:txBody>
      </p:sp>
      <p:sp>
        <p:nvSpPr>
          <p:cNvPr id="6" name="Rectangle 5"/>
          <p:cNvSpPr/>
          <p:nvPr/>
        </p:nvSpPr>
        <p:spPr>
          <a:xfrm>
            <a:off x="457200" y="457200"/>
            <a:ext cx="8686800" cy="2893100"/>
          </a:xfrm>
          <a:prstGeom prst="rect">
            <a:avLst/>
          </a:prstGeom>
        </p:spPr>
        <p:txBody>
          <a:bodyPr wrap="square">
            <a:spAutoFit/>
          </a:bodyPr>
          <a:lstStyle/>
          <a:p>
            <a:r>
              <a:rPr lang="es-CO" sz="3200" b="1" i="1" dirty="0" smtClean="0"/>
              <a:t>Espacio</a:t>
            </a:r>
            <a:r>
              <a:rPr lang="es-CO" sz="3200" dirty="0" smtClean="0"/>
              <a:t>: se desarrolla en </a:t>
            </a:r>
            <a:r>
              <a:rPr lang="es-CO" sz="3200" dirty="0" smtClean="0"/>
              <a:t>México ya </a:t>
            </a:r>
            <a:r>
              <a:rPr lang="es-CO" sz="3200" dirty="0" smtClean="0"/>
              <a:t>que el personaje principal es un indio mexicano que huye de una tribu enemiga</a:t>
            </a:r>
            <a:r>
              <a:rPr lang="es-CO" sz="3200" dirty="0" smtClean="0"/>
              <a:t>.</a:t>
            </a:r>
          </a:p>
          <a:p>
            <a:endParaRPr lang="es-CO" sz="3200" dirty="0" smtClean="0"/>
          </a:p>
          <a:p>
            <a:r>
              <a:rPr lang="es-CO" dirty="0" smtClean="0"/>
              <a:t/>
            </a:r>
            <a:br>
              <a:rPr lang="es-CO" dirty="0" smtClean="0"/>
            </a:br>
            <a:r>
              <a:rPr lang="es-CO" dirty="0" smtClean="0"/>
              <a:t/>
            </a:r>
            <a:br>
              <a:rPr lang="es-CO" dirty="0" smtClean="0"/>
            </a:br>
            <a:endParaRPr lang="es-CO" dirty="0"/>
          </a:p>
        </p:txBody>
      </p:sp>
      <p:sp>
        <p:nvSpPr>
          <p:cNvPr id="7" name="Rectangle 6"/>
          <p:cNvSpPr/>
          <p:nvPr/>
        </p:nvSpPr>
        <p:spPr>
          <a:xfrm>
            <a:off x="533400" y="2286000"/>
            <a:ext cx="8001000" cy="4370427"/>
          </a:xfrm>
          <a:prstGeom prst="rect">
            <a:avLst/>
          </a:prstGeom>
        </p:spPr>
        <p:txBody>
          <a:bodyPr wrap="square">
            <a:spAutoFit/>
          </a:bodyPr>
          <a:lstStyle/>
          <a:p>
            <a:r>
              <a:rPr lang="es-CO" sz="3200" i="1" dirty="0" smtClean="0">
                <a:latin typeface="Arial" pitchFamily="34" charset="0"/>
                <a:cs typeface="Arial" pitchFamily="34" charset="0"/>
              </a:rPr>
              <a:t>Tiempo: </a:t>
            </a:r>
            <a:r>
              <a:rPr lang="es-CO" sz="3200" i="1" dirty="0" smtClean="0">
                <a:latin typeface="Arial" pitchFamily="34" charset="0"/>
                <a:cs typeface="Arial" pitchFamily="34" charset="0"/>
              </a:rPr>
              <a:t>  </a:t>
            </a:r>
            <a:r>
              <a:rPr lang="es-CO" sz="3200" dirty="0" smtClean="0">
                <a:latin typeface="Arial" pitchFamily="34" charset="0"/>
                <a:cs typeface="Arial" pitchFamily="34" charset="0"/>
              </a:rPr>
              <a:t>teniendo </a:t>
            </a:r>
            <a:r>
              <a:rPr lang="es-CO" sz="3200" dirty="0" smtClean="0">
                <a:latin typeface="Arial" pitchFamily="34" charset="0"/>
                <a:cs typeface="Arial" pitchFamily="34" charset="0"/>
              </a:rPr>
              <a:t>en cuenta solo la realidad podemos decir que el tiempo es cronológico; por que los sucesos de desencadenan en forma ordenada, primero se encuentra perdido, luego lo persiguen, lo arrastran hacia la pirámide y finalmente lo sacrifican.</a:t>
            </a:r>
          </a:p>
          <a:p>
            <a:r>
              <a:rPr lang="es-CO" dirty="0" smtClean="0"/>
              <a:t/>
            </a:r>
            <a:br>
              <a:rPr lang="es-CO" dirty="0" smtClean="0"/>
            </a:br>
            <a:r>
              <a:rPr lang="es-CO" dirty="0" smtClean="0"/>
              <a:t/>
            </a:r>
            <a:br>
              <a:rPr lang="es-CO" dirty="0" smtClean="0"/>
            </a:br>
            <a:endParaRPr lang="es-CO" dirty="0"/>
          </a:p>
        </p:txBody>
      </p:sp>
    </p:spTree>
    <p:extLst>
      <p:ext uri="{BB962C8B-B14F-4D97-AF65-F5344CB8AC3E}">
        <p14:creationId xmlns:p14="http://schemas.microsoft.com/office/powerpoint/2010/main" xmlns="" val="510844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709160"/>
          </a:xfrm>
        </p:spPr>
        <p:txBody>
          <a:bodyPr>
            <a:noAutofit/>
          </a:bodyPr>
          <a:lstStyle/>
          <a:p>
            <a:endParaRPr lang="es-CO" sz="2400" b="1" dirty="0" smtClean="0"/>
          </a:p>
          <a:p>
            <a:pPr>
              <a:buNone/>
            </a:pPr>
            <a:r>
              <a:rPr lang="es-CO" sz="2200" b="1" dirty="0" smtClean="0">
                <a:solidFill>
                  <a:schemeClr val="bg1"/>
                </a:solidFill>
              </a:rPr>
              <a:t>El </a:t>
            </a:r>
            <a:r>
              <a:rPr lang="es-CO" sz="2200" b="1" dirty="0" smtClean="0">
                <a:solidFill>
                  <a:schemeClr val="bg1"/>
                </a:solidFill>
              </a:rPr>
              <a:t>conflicto planteado es el misterio que existe en relación al supuesto sueño del personaje. </a:t>
            </a:r>
            <a:endParaRPr lang="es-CO" sz="2200" b="1" dirty="0" smtClean="0">
              <a:solidFill>
                <a:schemeClr val="bg1"/>
              </a:solidFill>
            </a:endParaRPr>
          </a:p>
          <a:p>
            <a:pPr>
              <a:buNone/>
            </a:pPr>
            <a:r>
              <a:rPr lang="es-CO" sz="2200" b="1" dirty="0" smtClean="0">
                <a:solidFill>
                  <a:schemeClr val="bg1"/>
                </a:solidFill>
              </a:rPr>
              <a:t>Este </a:t>
            </a:r>
            <a:r>
              <a:rPr lang="es-CO" sz="2200" b="1" dirty="0" smtClean="0">
                <a:solidFill>
                  <a:schemeClr val="bg1"/>
                </a:solidFill>
              </a:rPr>
              <a:t>sueño resulta insólito para este que en todo momento trata de buscar el por que de esos sueños repetitivos que a su vez siguen una secuencia y una coherencia. </a:t>
            </a:r>
            <a:endParaRPr lang="es-CO" sz="2200" b="1" dirty="0" smtClean="0">
              <a:solidFill>
                <a:schemeClr val="bg1"/>
              </a:solidFill>
            </a:endParaRPr>
          </a:p>
          <a:p>
            <a:pPr>
              <a:buNone/>
            </a:pPr>
            <a:r>
              <a:rPr lang="es-CO" sz="2200" b="1" dirty="0" smtClean="0">
                <a:solidFill>
                  <a:schemeClr val="bg1"/>
                </a:solidFill>
              </a:rPr>
              <a:t>También </a:t>
            </a:r>
            <a:r>
              <a:rPr lang="es-CO" sz="2200" b="1" dirty="0" smtClean="0">
                <a:solidFill>
                  <a:schemeClr val="bg1"/>
                </a:solidFill>
              </a:rPr>
              <a:t>esta situación confunde al lector que no describe la verdad hasta el final del cuento; en este final el personaje esta confundido sin saber cual es la realidad</a:t>
            </a:r>
            <a:r>
              <a:rPr lang="es-CO" sz="2200" b="1" dirty="0" smtClean="0">
                <a:solidFill>
                  <a:schemeClr val="bg1"/>
                </a:solidFill>
              </a:rPr>
              <a:t>.</a:t>
            </a:r>
          </a:p>
          <a:p>
            <a:pPr>
              <a:buNone/>
            </a:pPr>
            <a:r>
              <a:rPr lang="es-CO" sz="2200" b="1" dirty="0" smtClean="0">
                <a:solidFill>
                  <a:schemeClr val="bg1"/>
                </a:solidFill>
              </a:rPr>
              <a:t>Antes </a:t>
            </a:r>
            <a:r>
              <a:rPr lang="es-CO" sz="2200" b="1" dirty="0" smtClean="0">
                <a:solidFill>
                  <a:schemeClr val="bg1"/>
                </a:solidFill>
              </a:rPr>
              <a:t>del fin el protagonista a toma conciencia de la verdadera realidad, que su sueño, era real y que su realidad era su sueño. " ... Alcanzo a cerrar otra vez los párpados, aunque ahora sabia que no iba a despertarse, que estaba despierto, que el sueño maravilloso había sido el otro, absurdo como todos los sueño..."</a:t>
            </a:r>
          </a:p>
        </p:txBody>
      </p:sp>
      <p:sp>
        <p:nvSpPr>
          <p:cNvPr id="4" name="Rectangle 3"/>
          <p:cNvSpPr/>
          <p:nvPr/>
        </p:nvSpPr>
        <p:spPr>
          <a:xfrm>
            <a:off x="2743200" y="457200"/>
            <a:ext cx="4512774" cy="584775"/>
          </a:xfrm>
          <a:prstGeom prst="rect">
            <a:avLst/>
          </a:prstGeom>
        </p:spPr>
        <p:txBody>
          <a:bodyPr wrap="none">
            <a:spAutoFit/>
          </a:bodyPr>
          <a:lstStyle/>
          <a:p>
            <a:r>
              <a:rPr lang="es-CO" sz="3200" b="1" dirty="0" smtClean="0"/>
              <a:t>Conflicto Y Resolución</a:t>
            </a:r>
            <a:endParaRPr lang="es-CO" sz="3200" dirty="0"/>
          </a:p>
        </p:txBody>
      </p:sp>
      <p:pic>
        <p:nvPicPr>
          <p:cNvPr id="1026" name="Picture 2" descr="C:\Documents and Settings\221162\Local Settings\Temporary Internet Files\Content.IE5\KIFHLIZZ\2216540928_f502b2a7cd_z[1].jpg"/>
          <p:cNvPicPr>
            <a:picLocks noChangeAspect="1" noChangeArrowheads="1"/>
          </p:cNvPicPr>
          <p:nvPr/>
        </p:nvPicPr>
        <p:blipFill>
          <a:blip r:embed="rId2" cstate="print"/>
          <a:srcRect/>
          <a:stretch>
            <a:fillRect/>
          </a:stretch>
        </p:blipFill>
        <p:spPr bwMode="auto">
          <a:xfrm>
            <a:off x="304800" y="152400"/>
            <a:ext cx="2006600" cy="1235313"/>
          </a:xfrm>
          <a:prstGeom prst="rect">
            <a:avLst/>
          </a:prstGeom>
          <a:noFill/>
        </p:spPr>
      </p:pic>
      <p:pic>
        <p:nvPicPr>
          <p:cNvPr id="1027" name="Picture 3" descr="C:\Documents and Settings\221162\Local Settings\Temporary Internet Files\Content.IE5\E26S2Y91\6862064080_91e1454edf_z[1].jpg"/>
          <p:cNvPicPr>
            <a:picLocks noChangeAspect="1" noChangeArrowheads="1"/>
          </p:cNvPicPr>
          <p:nvPr/>
        </p:nvPicPr>
        <p:blipFill>
          <a:blip r:embed="rId3" cstate="print"/>
          <a:srcRect/>
          <a:stretch>
            <a:fillRect/>
          </a:stretch>
        </p:blipFill>
        <p:spPr bwMode="auto">
          <a:xfrm>
            <a:off x="7924800" y="228600"/>
            <a:ext cx="941189" cy="141068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0"/>
            <a:ext cx="8229600" cy="6629400"/>
          </a:xfrm>
        </p:spPr>
        <p:txBody>
          <a:bodyPr>
            <a:normAutofit fontScale="25000" lnSpcReduction="20000"/>
          </a:bodyPr>
          <a:lstStyle/>
          <a:p>
            <a:pPr>
              <a:buNone/>
            </a:pPr>
            <a:endParaRPr lang="es-CO" sz="8600" b="1" dirty="0" smtClean="0">
              <a:solidFill>
                <a:schemeClr val="bg1"/>
              </a:solidFill>
            </a:endParaRPr>
          </a:p>
          <a:p>
            <a:pPr>
              <a:buNone/>
            </a:pPr>
            <a:endParaRPr lang="es-CO" sz="11200" b="1" dirty="0" smtClean="0">
              <a:solidFill>
                <a:schemeClr val="bg1"/>
              </a:solidFill>
            </a:endParaRPr>
          </a:p>
          <a:p>
            <a:pPr>
              <a:buNone/>
            </a:pPr>
            <a:r>
              <a:rPr lang="es-CO" sz="11200" b="1" dirty="0" smtClean="0">
                <a:solidFill>
                  <a:schemeClr val="bg1"/>
                </a:solidFill>
              </a:rPr>
              <a:t>Estas </a:t>
            </a:r>
            <a:r>
              <a:rPr lang="es-CO" sz="11200" b="1" dirty="0" smtClean="0">
                <a:solidFill>
                  <a:schemeClr val="bg1"/>
                </a:solidFill>
              </a:rPr>
              <a:t>eran llevadas hacia las pirámides alzadas por los acólitos, mirando hacia el cielo siempre nocturno. "... Se sintió alzado, siempre boca arriba tironeado por los cuatro acólitos que lo llevaban</a:t>
            </a:r>
            <a:r>
              <a:rPr lang="es-CO" sz="11200" b="1" dirty="0" smtClean="0">
                <a:solidFill>
                  <a:schemeClr val="bg1"/>
                </a:solidFill>
              </a:rPr>
              <a:t>...“</a:t>
            </a:r>
          </a:p>
          <a:p>
            <a:pPr>
              <a:buNone/>
            </a:pPr>
            <a:endParaRPr lang="es-CO" sz="11200" b="1" dirty="0" smtClean="0">
              <a:solidFill>
                <a:schemeClr val="bg1"/>
              </a:solidFill>
            </a:endParaRPr>
          </a:p>
          <a:p>
            <a:pPr>
              <a:buNone/>
            </a:pPr>
            <a:r>
              <a:rPr lang="es-CO" sz="11200" b="1" dirty="0" smtClean="0">
                <a:solidFill>
                  <a:schemeClr val="bg1"/>
                </a:solidFill>
              </a:rPr>
              <a:t>El narrador</a:t>
            </a:r>
            <a:br>
              <a:rPr lang="es-CO" sz="11200" b="1" dirty="0" smtClean="0">
                <a:solidFill>
                  <a:schemeClr val="bg1"/>
                </a:solidFill>
              </a:rPr>
            </a:br>
            <a:r>
              <a:rPr lang="es-CO" sz="11200" b="1" dirty="0" smtClean="0">
                <a:solidFill>
                  <a:schemeClr val="bg1"/>
                </a:solidFill>
              </a:rPr>
              <a:t>El narrador es omnisciente por que conoce todos los pensamientos, presentimientos, sentimientos y acciones del personaje principal e incluso conoce el desenlace de los hechos y trata de dar indicios en todo momento de ello</a:t>
            </a:r>
            <a:r>
              <a:rPr lang="es-CO" sz="11200" b="1" dirty="0" smtClean="0">
                <a:solidFill>
                  <a:schemeClr val="bg1"/>
                </a:solidFill>
              </a:rPr>
              <a:t>.</a:t>
            </a:r>
          </a:p>
          <a:p>
            <a:pPr>
              <a:buNone/>
            </a:pPr>
            <a:endParaRPr lang="es-CO" sz="11200" b="1" dirty="0" smtClean="0">
              <a:solidFill>
                <a:schemeClr val="bg1"/>
              </a:solidFill>
            </a:endParaRPr>
          </a:p>
          <a:p>
            <a:pPr>
              <a:buNone/>
            </a:pPr>
            <a:r>
              <a:rPr lang="es-CO" sz="11200" dirty="0" smtClean="0"/>
              <a:t/>
            </a:r>
            <a:br>
              <a:rPr lang="es-CO" sz="11200" dirty="0" smtClean="0"/>
            </a:br>
            <a:r>
              <a:rPr lang="es-CO" sz="11200" dirty="0" smtClean="0"/>
              <a:t/>
            </a:r>
            <a:br>
              <a:rPr lang="es-CO" sz="11200" dirty="0" smtClean="0"/>
            </a:br>
            <a:r>
              <a:rPr lang="es-CO" sz="9600" dirty="0" smtClean="0">
                <a:solidFill>
                  <a:schemeClr val="bg1"/>
                </a:solidFill>
              </a:rPr>
              <a:t/>
            </a:r>
            <a:br>
              <a:rPr lang="es-CO" sz="9600" dirty="0" smtClean="0">
                <a:solidFill>
                  <a:schemeClr val="bg1"/>
                </a:solidFill>
              </a:rPr>
            </a:br>
            <a:r>
              <a:rPr lang="es-CO" sz="9600" b="1" dirty="0" smtClean="0">
                <a:solidFill>
                  <a:schemeClr val="bg1"/>
                </a:solidFill>
              </a:rPr>
              <a:t/>
            </a:r>
            <a:br>
              <a:rPr lang="es-CO" sz="9600" b="1" dirty="0" smtClean="0">
                <a:solidFill>
                  <a:schemeClr val="bg1"/>
                </a:solidFill>
              </a:rPr>
            </a:br>
            <a:r>
              <a:rPr lang="es-CO" dirty="0" smtClean="0"/>
              <a:t/>
            </a:r>
            <a:br>
              <a:rPr lang="es-CO" dirty="0" smtClean="0"/>
            </a:br>
            <a:r>
              <a:rPr lang="es-CO" dirty="0" smtClean="0"/>
              <a:t/>
            </a:r>
            <a:br>
              <a:rPr lang="es-CO" dirty="0" smtClean="0"/>
            </a:br>
            <a:r>
              <a:rPr lang="es-CO" dirty="0" smtClean="0"/>
              <a:t/>
            </a:r>
            <a:br>
              <a:rPr lang="es-CO" dirty="0" smtClean="0"/>
            </a:br>
            <a:endParaRPr lang="es-CO" dirty="0" smtClean="0"/>
          </a:p>
          <a:p>
            <a:pPr>
              <a:buNone/>
            </a:pPr>
            <a:endParaRPr lang="es-CO" dirty="0"/>
          </a:p>
        </p:txBody>
      </p:sp>
      <p:pic>
        <p:nvPicPr>
          <p:cNvPr id="2050" name="Picture 2" descr="C:\Documents and Settings\221162\Local Settings\Temporary Internet Files\Content.IE5\PMUUI7VO\INDIAN_logo[1].gif"/>
          <p:cNvPicPr>
            <a:picLocks noChangeAspect="1" noChangeArrowheads="1"/>
          </p:cNvPicPr>
          <p:nvPr/>
        </p:nvPicPr>
        <p:blipFill>
          <a:blip r:embed="rId2" cstate="print"/>
          <a:srcRect/>
          <a:stretch>
            <a:fillRect/>
          </a:stretch>
        </p:blipFill>
        <p:spPr bwMode="auto">
          <a:xfrm>
            <a:off x="7896225" y="5105400"/>
            <a:ext cx="1247775" cy="1533525"/>
          </a:xfrm>
          <a:prstGeom prst="rect">
            <a:avLst/>
          </a:prstGeom>
          <a:noFill/>
        </p:spPr>
      </p:pic>
      <p:pic>
        <p:nvPicPr>
          <p:cNvPr id="2052" name="Picture 4" descr="C:\Documents and Settings\221162\Local Settings\Temporary Internet Files\Content.IE5\9TMJ27ZS\0601_crup_01_z%2Bindian_motorcycle_company_dealers%2Bchief_roadmaster[1].jpg"/>
          <p:cNvPicPr>
            <a:picLocks noChangeAspect="1" noChangeArrowheads="1"/>
          </p:cNvPicPr>
          <p:nvPr/>
        </p:nvPicPr>
        <p:blipFill>
          <a:blip r:embed="rId3" cstate="print"/>
          <a:srcRect/>
          <a:stretch>
            <a:fillRect/>
          </a:stretch>
        </p:blipFill>
        <p:spPr bwMode="auto">
          <a:xfrm>
            <a:off x="228600" y="5572125"/>
            <a:ext cx="1714500" cy="128587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TotalTime>
  <Words>494</Words>
  <Application>Microsoft Office PowerPoint</Application>
  <PresentationFormat>On-screen Show (4:3)</PresentationFormat>
  <Paragraphs>44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Apex</vt:lpstr>
      <vt:lpstr>La noche boca arriba</vt:lpstr>
      <vt:lpstr>Julio Cortazar</vt:lpstr>
      <vt:lpstr>Época y Movimiento literario</vt:lpstr>
      <vt:lpstr>Slide 4</vt:lpstr>
      <vt:lpstr>Slide 5</vt:lpstr>
      <vt:lpstr>Personajes </vt:lpstr>
      <vt:lpstr>Temas y tono</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dc:creator>
  <cp:lastModifiedBy>221162</cp:lastModifiedBy>
  <cp:revision>18</cp:revision>
  <dcterms:created xsi:type="dcterms:W3CDTF">2013-04-23T03:59:07Z</dcterms:created>
  <dcterms:modified xsi:type="dcterms:W3CDTF">2015-04-06T14:32:44Z</dcterms:modified>
</cp:coreProperties>
</file>